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Lora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ora-bold.fntdata"/><Relationship Id="rId50" Type="http://schemas.openxmlformats.org/officeDocument/2006/relationships/font" Target="fonts/Lora-regular.fntdata"/><Relationship Id="rId53" Type="http://schemas.openxmlformats.org/officeDocument/2006/relationships/font" Target="fonts/Lora-boldItalic.fntdata"/><Relationship Id="rId52" Type="http://schemas.openxmlformats.org/officeDocument/2006/relationships/font" Target="fonts/Lora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“fractal” view on word2vec, where we start from the overall intuition, and we dive increasingly deeper into the architecture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402c633f2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402c633f2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402c633f2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402c633f2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402c633f2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402c633f2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402c633f2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402c633f2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74d5d946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74d5d946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402c633f2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402c633f2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402c633f2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402c633f2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 x column -&gt; then same row to same column (but go one further in the column matrix)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is applied across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80e4188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80e4188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 x column -&gt; then same row to same column (but go one further in the column matrix)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is applied across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e8243f0c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Normalization by a </a:t>
            </a:r>
            <a:endParaRPr/>
          </a:p>
        </p:txBody>
      </p:sp>
      <p:sp>
        <p:nvSpPr>
          <p:cNvPr id="187" name="Google Shape;187;g25e8243f0c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e8243f0c3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5e8243f0c3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74d5d946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74d5d946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key, query, value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e8243f0c3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5e8243f0c3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97b4d06cb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97b4d06cb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e8243f0c3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Several layers</a:t>
            </a:r>
            <a:endParaRPr/>
          </a:p>
        </p:txBody>
      </p:sp>
      <p:sp>
        <p:nvSpPr>
          <p:cNvPr id="218" name="Google Shape;218;g25e8243f0c3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e8243f0c3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center / context words in word2vec?</a:t>
            </a:r>
            <a:endParaRPr/>
          </a:p>
        </p:txBody>
      </p:sp>
      <p:sp>
        <p:nvSpPr>
          <p:cNvPr id="225" name="Google Shape;225;g25e8243f0c3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7b4d06cbe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center / context words in word2vec?</a:t>
            </a:r>
            <a:endParaRPr/>
          </a:p>
        </p:txBody>
      </p:sp>
      <p:sp>
        <p:nvSpPr>
          <p:cNvPr id="231" name="Google Shape;231;g297b4d06cbe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e8243f0c3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5e8243f0c3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e8243f0c3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5e8243f0c3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e8243f0c3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25e8243f0c3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Notion of order… ?</a:t>
            </a:r>
            <a:endParaRPr/>
          </a:p>
        </p:txBody>
      </p:sp>
      <p:sp>
        <p:nvSpPr>
          <p:cNvPr id="254" name="Google Shape;254;g25e8243f0c3_0_1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e8243f0c3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25e8243f0c3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the loss simultaneously </a:t>
            </a:r>
            <a:endParaRPr/>
          </a:p>
        </p:txBody>
      </p:sp>
      <p:sp>
        <p:nvSpPr>
          <p:cNvPr id="262" name="Google Shape;262;g25e8243f0c3_0_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e8243f0c3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whiteboard time —  (softmax([Tokens x 768 ] x [768 x vocab_size] )</a:t>
            </a:r>
            <a:endParaRPr/>
          </a:p>
        </p:txBody>
      </p:sp>
      <p:sp>
        <p:nvSpPr>
          <p:cNvPr id="268" name="Google Shape;268;g25e8243f0c3_0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e8243f0c3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e8243f0c3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intelligence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7b4d06c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97b4d06c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the [SEP] token is added to the end of the sequence!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97b4d06cb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97b4d06cb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e8243f0c3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5e8243f0c3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e8243f0c3_0_2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5e8243f0c3_0_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9751a5b84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9751a5b84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 have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5e8243f0c3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5e8243f0c3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 have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e8243f0c3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5e8243f0c3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5e8243f0c3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5e8243f0c3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translation is not trivial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5e8243f0c3_0_4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5e8243f0c3_0_4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e8243f0c3_0_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5e8243f0c3_0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74d5d946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74d5d946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intelligence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5e8243f0c3_0_3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25e8243f0c3_0_3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5e8243f0c3_0_5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time: looking at how transformers are used for </a:t>
            </a:r>
            <a:r>
              <a:rPr lang="en"/>
              <a:t>language</a:t>
            </a:r>
            <a:r>
              <a:rPr lang="en"/>
              <a:t> generation</a:t>
            </a:r>
            <a:endParaRPr/>
          </a:p>
        </p:txBody>
      </p:sp>
      <p:sp>
        <p:nvSpPr>
          <p:cNvPr id="356" name="Google Shape;356;g25e8243f0c3_0_5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885fa3782b_2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885fa3782b_2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5e8243f0c3_0_5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5e8243f0c3_0_5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5e8243f0c3_0_5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25e8243f0c3_0_5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74d5d946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74d5d946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intelligence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74d5d946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74d5d946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intelligence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74d5d946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74d5d946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intelligence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74d5d946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74d5d946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translation is not trivial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402c633f2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9402c633f2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roberta.rocca@cas.au.dk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Relationship Id="rId4" Type="http://schemas.openxmlformats.org/officeDocument/2006/relationships/image" Target="../media/image21.jpg"/><Relationship Id="rId5" Type="http://schemas.openxmlformats.org/officeDocument/2006/relationships/image" Target="../media/image1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storage.googleapis.com/bert-wsd-vis/demo/index.html?#word=die" TargetMode="External"/><Relationship Id="rId4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jp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jalammar.github.io/illustrated-transformer/" TargetMode="External"/><Relationship Id="rId4" Type="http://schemas.openxmlformats.org/officeDocument/2006/relationships/hyperlink" Target="https://towardsdatascience.com/illustrated-self-attention-2d627e33b20a" TargetMode="External"/><Relationship Id="rId5" Type="http://schemas.openxmlformats.org/officeDocument/2006/relationships/hyperlink" Target="https://kazemnejad.com/blog/transformer_architecture_positional_encoding/" TargetMode="External"/><Relationship Id="rId6" Type="http://schemas.openxmlformats.org/officeDocument/2006/relationships/hyperlink" Target="https://lilianweng.github.io/lil-log/2018/06/24/attention-attention.html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oi.org/10.48550/arxiv.1609.08144" TargetMode="External"/><Relationship Id="rId4" Type="http://schemas.openxmlformats.org/officeDocument/2006/relationships/hyperlink" Target="https://huggingface.co/course/chapter6/6?fw=p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Natural language processing </a:t>
            </a:r>
            <a:endParaRPr sz="32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Lecture 7: Transformers (BERT)</a:t>
            </a:r>
            <a:endParaRPr sz="24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518100" y="34185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Roberta Rocca</a:t>
            </a:r>
            <a:endParaRPr sz="13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Assistant Professor, IMC &amp; CHC</a:t>
            </a:r>
            <a:endParaRPr sz="13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✉️ </a:t>
            </a:r>
            <a:r>
              <a:rPr lang="en" sz="1300" u="sng">
                <a:solidFill>
                  <a:srgbClr val="0097A7"/>
                </a:solidFill>
                <a:latin typeface="Lora"/>
                <a:ea typeface="Lora"/>
                <a:cs typeface="Lora"/>
                <a:sym typeface="Lo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roberta.rocca@cas.au.dk</a:t>
            </a:r>
            <a:endParaRPr sz="13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8100" y="2797163"/>
            <a:ext cx="578725" cy="5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696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2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. Transform input into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key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,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query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,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value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0" y="1579800"/>
            <a:ext cx="3603600" cy="26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The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input is projected into three separate vectors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: a query, a key, and a value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This is done by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multiplying the input by a weight matrix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 (which can also alter, e.g., reduce, the dimensionality of the input)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We have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three weight matrices 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(learnable parameters): Q, K, V</a:t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25" name="Google Shape;12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8212" y="1404350"/>
            <a:ext cx="5054100" cy="27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/>
        </p:nvSpPr>
        <p:spPr>
          <a:xfrm>
            <a:off x="6260312" y="4383644"/>
            <a:ext cx="257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From Alammar (2018)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20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3. Get Q,K,V vectors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0" y="984891"/>
            <a:ext cx="36036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In this example, the weight matrices are</a:t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75" y="1573263"/>
            <a:ext cx="1981425" cy="27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2824" y="753390"/>
            <a:ext cx="5867400" cy="38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/>
        </p:nvSpPr>
        <p:spPr>
          <a:xfrm>
            <a:off x="6814127" y="4654606"/>
            <a:ext cx="247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From Karim (2019)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179250" y="4369091"/>
            <a:ext cx="36036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We do this for all tokens</a:t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198925" y="221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4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. Calculate attention scores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0" y="1261500"/>
            <a:ext cx="3345900" cy="29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ora"/>
              <a:buChar char="-"/>
            </a:pPr>
            <a:r>
              <a:rPr lang="en" sz="14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To obtain </a:t>
            </a:r>
            <a:r>
              <a:rPr b="1" i="1" lang="en" sz="14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attention scores</a:t>
            </a:r>
            <a:r>
              <a:rPr lang="en" sz="14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, we simply take the dot product between the query from Input 1 (red) and all of the keys (orange)</a:t>
            </a:r>
            <a:endParaRPr sz="14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 sz="14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Since there are 3 key</a:t>
            </a:r>
            <a:r>
              <a:rPr b="1" lang="en" sz="14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14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representations, we obtain 3 attention scores (blue)</a:t>
            </a:r>
            <a:endParaRPr sz="14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ora"/>
              <a:buChar char="-"/>
            </a:pPr>
            <a:r>
              <a:rPr lang="en" sz="14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Notice how we get the dot product between the query and key for input 1, too</a:t>
            </a:r>
            <a:endParaRPr sz="14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7465851" y="4654575"/>
            <a:ext cx="150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From Karim (2019)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275" y="1261499"/>
            <a:ext cx="5450275" cy="277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148775" y="40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5. Softmax and multiply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75200" y="1787875"/>
            <a:ext cx="3345900" cy="29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We then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run all of the scores through a softmax function</a:t>
            </a:r>
            <a:endParaRPr b="1"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i="1" lang="en" sz="1400">
                <a:latin typeface="Lora"/>
                <a:ea typeface="Lora"/>
                <a:cs typeface="Lora"/>
                <a:sym typeface="Lora"/>
              </a:rPr>
              <a:t>softmax([2,4,4]) = [0.0, 0.5, 0.5]</a:t>
            </a:r>
            <a:endParaRPr i="1"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These are the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attention weights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, which we then multiply by the </a:t>
            </a:r>
            <a:r>
              <a:rPr i="1" lang="en" sz="1400">
                <a:latin typeface="Lora"/>
                <a:ea typeface="Lora"/>
                <a:cs typeface="Lora"/>
                <a:sym typeface="Lora"/>
              </a:rPr>
              <a:t>value 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vectors, creating weighted values</a:t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7146276" y="4537250"/>
            <a:ext cx="175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From Karim (2019)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125" y="1376738"/>
            <a:ext cx="5418098" cy="2765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186375" y="477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6. Sum weighted values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75200" y="1787875"/>
            <a:ext cx="3345900" cy="29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Lastly,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we take all </a:t>
            </a:r>
            <a:r>
              <a:rPr b="1" i="1" lang="en" sz="1400">
                <a:latin typeface="Lora"/>
                <a:ea typeface="Lora"/>
                <a:cs typeface="Lora"/>
                <a:sym typeface="Lora"/>
              </a:rPr>
              <a:t>weighted values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 (yellow),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 and sum them element-wise</a:t>
            </a:r>
            <a:endParaRPr b="1"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The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resulting vector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 (dark green) is based on the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query representation from Input 1, interacting with all other keys 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(including itself)</a:t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7146276" y="4537250"/>
            <a:ext cx="175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From Karim (2019)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775" y="1298113"/>
            <a:ext cx="5418103" cy="2991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186375" y="477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7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. Repeat for remaining inputs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186375" y="1103250"/>
            <a:ext cx="3345900" cy="37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•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then repeat the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same steps for the subsequent inputs</a:t>
            </a:r>
            <a:endParaRPr b="1"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730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•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So we’re using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self-attention to learn contextualized output embeddings from our “static” inputs directly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730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•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No hidden states, no recurrence, same result: we are free!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7146276" y="4537250"/>
            <a:ext cx="175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From Karim (2019)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675" y="1202550"/>
            <a:ext cx="5291539" cy="318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925" y="739763"/>
            <a:ext cx="6090850" cy="34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 rotWithShape="1">
          <a:blip r:embed="rId4">
            <a:alphaModFix/>
          </a:blip>
          <a:srcRect b="44444" l="0" r="32258" t="0"/>
          <a:stretch/>
        </p:blipFill>
        <p:spPr>
          <a:xfrm>
            <a:off x="2151075" y="2133600"/>
            <a:ext cx="1697025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93825" y="43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Language modeling with self-attention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93825" y="1130975"/>
            <a:ext cx="8520600" cy="24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In practice, this happens simultaneously (matrices!)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Let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X = [x</a:t>
            </a:r>
            <a:r>
              <a:rPr b="1" baseline="-25000" lang="en">
                <a:latin typeface="Lora"/>
                <a:ea typeface="Lora"/>
                <a:cs typeface="Lora"/>
                <a:sym typeface="Lora"/>
              </a:rPr>
              <a:t>1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; … ; x</a:t>
            </a:r>
            <a:r>
              <a:rPr b="1" baseline="-25000" lang="en">
                <a:latin typeface="Lora"/>
                <a:ea typeface="Lora"/>
                <a:cs typeface="Lora"/>
                <a:sym typeface="Lora"/>
              </a:rPr>
              <a:t>T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]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be a matrix of input vectors (dimension: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T x d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Let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K, Q, and V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be the weight vectors, through which we project the input into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key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,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query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, and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vector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values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The output of a self-attention layer is: 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81" name="Google Shape;181;p31" title="[0,0,0,&quot;https://www.codecogs.com/eqnedit.php?latex=%20output%20%3D%20softmax(XQ(XK)%5E%7BT%7D)%5Ctimes%20XV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625" y="3482673"/>
            <a:ext cx="4509876" cy="3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/>
          <p:nvPr/>
        </p:nvSpPr>
        <p:spPr>
          <a:xfrm>
            <a:off x="3080750" y="3385475"/>
            <a:ext cx="2619300" cy="5061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31"/>
          <p:cNvCxnSpPr>
            <a:stCxn id="182" idx="2"/>
          </p:cNvCxnSpPr>
          <p:nvPr/>
        </p:nvCxnSpPr>
        <p:spPr>
          <a:xfrm>
            <a:off x="4390400" y="3891575"/>
            <a:ext cx="0" cy="5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31"/>
          <p:cNvSpPr txBox="1"/>
          <p:nvPr/>
        </p:nvSpPr>
        <p:spPr>
          <a:xfrm>
            <a:off x="3288600" y="4471775"/>
            <a:ext cx="23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Attention weights (T x T)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6001" y="390050"/>
            <a:ext cx="64974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Inside a transformer block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90" name="Google Shape;19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6955" y="1572837"/>
            <a:ext cx="4080641" cy="261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6586397" y="4298133"/>
            <a:ext cx="1929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From Alammar (2018)</a:t>
            </a:r>
            <a:endParaRPr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14475" y="1277950"/>
            <a:ext cx="4396800" cy="3579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Each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transformer block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comprises a self-attention mechanism like we have just seen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Transformer blocks are not just self-attention: we need some non-linearities (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Q: why?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The outputs of the self-attention are passed through a feedforward layer (the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same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for all outputs)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Note: in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transformers, we often use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scaled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dot product attention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/>
        </p:nvSpPr>
        <p:spPr>
          <a:xfrm>
            <a:off x="6586397" y="4298133"/>
            <a:ext cx="1929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From Alammar (2018)</a:t>
            </a:r>
            <a:endParaRPr sz="11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6362" y="1131094"/>
            <a:ext cx="3080069" cy="288131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74350" y="1297400"/>
            <a:ext cx="4475700" cy="2667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Actually, a transformer block contains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two more things </a:t>
            </a:r>
            <a:endParaRPr b="1"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Residual connections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(vectors from previous steps are added to the output of a given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steps), to maintain information across layers and stabilize training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We also apply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layer normalization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to make sure each unit / dimension has same mean/variance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0" name="Google Shape;200;p33"/>
          <p:cNvSpPr txBox="1"/>
          <p:nvPr>
            <p:ph type="title"/>
          </p:nvPr>
        </p:nvSpPr>
        <p:spPr>
          <a:xfrm>
            <a:off x="316001" y="390050"/>
            <a:ext cx="64974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Inside a transformer block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110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Exercise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714650"/>
            <a:ext cx="8520600" cy="28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Try to reconstruct *</a:t>
            </a:r>
            <a:r>
              <a:rPr b="1" lang="en" sz="1700">
                <a:latin typeface="Lora"/>
                <a:ea typeface="Lora"/>
                <a:cs typeface="Lora"/>
                <a:sym typeface="Lora"/>
              </a:rPr>
              <a:t>in broad strokes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* what a model doing 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language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 modeling with attention looks like and how it works.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Try to explain: 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which computations attention involves, which purpose it serves, and what the overall logic is.</a:t>
            </a:r>
            <a:endParaRPr sz="17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403438" y="45100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Multi-head self-attention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6" name="Google Shape;20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0880" y="1538617"/>
            <a:ext cx="4406231" cy="260324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4"/>
          <p:cNvSpPr txBox="1"/>
          <p:nvPr/>
        </p:nvSpPr>
        <p:spPr>
          <a:xfrm>
            <a:off x="269900" y="1292741"/>
            <a:ext cx="38277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Lora"/>
              <a:buChar char="-"/>
            </a:pP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ransformers do not use only one attention mechanism – they </a:t>
            </a: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use many </a:t>
            </a:r>
            <a:r>
              <a:rPr b="1" i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simultaneously</a:t>
            </a:r>
            <a:endParaRPr b="1"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i="1"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Lora"/>
              <a:buChar char="-"/>
            </a:pP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With </a:t>
            </a: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multiple</a:t>
            </a: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i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attention heads</a:t>
            </a: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at the same time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, i.e., separate weight matrices for Q,K,V, to attend to other parts of the sequence </a:t>
            </a:r>
            <a:r>
              <a:rPr i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in different ways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(e.g., syntax, semantics…)</a:t>
            </a:r>
            <a:endParaRPr b="1"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Lora"/>
              <a:buChar char="-"/>
            </a:pP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The basic transformer setup uses 6 encoder units and 6 decoder units, each with 8 self-attention heads </a:t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6586397" y="4298133"/>
            <a:ext cx="1929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From Alammar (2018)</a:t>
            </a:r>
            <a:endParaRPr sz="11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11700" y="509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The transformer architecture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311700" y="1258525"/>
            <a:ext cx="4396800" cy="3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Self-attention is the basic building block of transformers</a:t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Transformers are made up of </a:t>
            </a:r>
            <a:r>
              <a:rPr b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stacked transformer blocks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, each of which involves </a:t>
            </a:r>
            <a:r>
              <a:rPr b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attention 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and a few additional calculations</a:t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There are different types of transformers: </a:t>
            </a:r>
            <a:r>
              <a:rPr b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encoder only 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(BERT), </a:t>
            </a:r>
            <a:r>
              <a:rPr b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decoder only 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(GPT), and </a:t>
            </a:r>
            <a:r>
              <a:rPr b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encoder-decoder 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(the original transformer, with both </a:t>
            </a:r>
            <a:r>
              <a:rPr i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self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and </a:t>
            </a:r>
            <a:r>
              <a:rPr i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cross 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attention)</a:t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152" y="660520"/>
            <a:ext cx="3249299" cy="4193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280888" y="405538"/>
            <a:ext cx="4680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Meet BERT!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21" name="Google Shape;221;p36"/>
          <p:cNvPicPr preferRelativeResize="0"/>
          <p:nvPr/>
        </p:nvPicPr>
        <p:blipFill rotWithShape="1">
          <a:blip r:embed="rId3">
            <a:alphaModFix/>
          </a:blip>
          <a:srcRect b="0" l="0" r="0" t="30920"/>
          <a:stretch/>
        </p:blipFill>
        <p:spPr>
          <a:xfrm>
            <a:off x="4113650" y="1712975"/>
            <a:ext cx="4749475" cy="222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6"/>
          <p:cNvSpPr txBox="1"/>
          <p:nvPr/>
        </p:nvSpPr>
        <p:spPr>
          <a:xfrm>
            <a:off x="184249" y="1232750"/>
            <a:ext cx="39294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ora"/>
              <a:buChar char="-"/>
            </a:pP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All of this is applied in BERT (</a:t>
            </a:r>
            <a:r>
              <a:rPr b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B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idirectional </a:t>
            </a:r>
            <a:r>
              <a:rPr b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E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ncoder </a:t>
            </a:r>
            <a:r>
              <a:rPr b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R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epresentations</a:t>
            </a:r>
            <a:r>
              <a:rPr b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from</a:t>
            </a:r>
            <a:r>
              <a:rPr b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T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ransformers, Devlin et al., 2019)</a:t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ora"/>
              <a:buChar char="-"/>
            </a:pP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Encoder-only architecture with a series of </a:t>
            </a:r>
            <a:r>
              <a:rPr b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stacked transformer block</a:t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ora"/>
              <a:buChar char="-"/>
            </a:pP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Each </a:t>
            </a:r>
            <a:r>
              <a:rPr b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block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in the encoder has multiple attention heads, and it transforms the input of the previous block into a new representation (up to an output, </a:t>
            </a:r>
            <a:r>
              <a:rPr b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O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)</a:t>
            </a:r>
            <a:endParaRPr baseline="-250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ora"/>
              <a:buChar char="-"/>
            </a:pP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“Hierarchical” contextualization, capturing relations at different </a:t>
            </a:r>
            <a:r>
              <a:rPr i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levels 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(e.g., role in the syntactic 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structure, semantic dependencies, etc)</a:t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538150" y="233700"/>
            <a:ext cx="7618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How will this yields good representations?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8" name="Google Shape;228;p37"/>
          <p:cNvSpPr txBox="1"/>
          <p:nvPr/>
        </p:nvSpPr>
        <p:spPr>
          <a:xfrm>
            <a:off x="538150" y="979500"/>
            <a:ext cx="8224800" cy="3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ora"/>
              <a:buChar char="-"/>
            </a:pPr>
            <a:r>
              <a:rPr lang="en" sz="1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Ok, this idea of contextualizing </a:t>
            </a:r>
            <a:r>
              <a:rPr lang="en" sz="1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representations</a:t>
            </a:r>
            <a:r>
              <a:rPr lang="en" sz="1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sounds cool: but do we make sure that the output vectors are</a:t>
            </a:r>
            <a:r>
              <a:rPr i="1" lang="en" sz="1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meaningful </a:t>
            </a:r>
            <a:r>
              <a:rPr lang="en" sz="1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and </a:t>
            </a:r>
            <a:r>
              <a:rPr i="1" lang="en" sz="1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useful</a:t>
            </a:r>
            <a:r>
              <a:rPr lang="en" sz="1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?</a:t>
            </a:r>
            <a:endParaRPr sz="16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ora"/>
              <a:buChar char="-"/>
            </a:pPr>
            <a:r>
              <a:rPr lang="en" sz="1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It all depends on the </a:t>
            </a:r>
            <a:r>
              <a:rPr b="1" lang="en" sz="1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weights </a:t>
            </a:r>
            <a:r>
              <a:rPr lang="en" sz="1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 self-attention layers (and of the embedding layer, and of FNNs in transformer blocks)</a:t>
            </a:r>
            <a:endParaRPr sz="16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ora"/>
              <a:buChar char="-"/>
            </a:pPr>
            <a:r>
              <a:rPr lang="en" sz="1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We use the good old idea of </a:t>
            </a:r>
            <a:r>
              <a:rPr i="1" lang="en" sz="1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language modeling </a:t>
            </a:r>
            <a:r>
              <a:rPr lang="en" sz="1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as a training task: we train our model to yield representations if tokens that can be used to predict what the </a:t>
            </a:r>
            <a:r>
              <a:rPr i="1" lang="en" sz="1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contexts </a:t>
            </a:r>
            <a:r>
              <a:rPr lang="en" sz="1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that surrounds them may be</a:t>
            </a:r>
            <a:endParaRPr sz="16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ora"/>
              <a:buChar char="-"/>
            </a:pPr>
            <a:r>
              <a:rPr lang="en" sz="1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We will mask a set of words/tokens, and try to guess which words/tokens they were leveraging information on the surrounding tokens</a:t>
            </a:r>
            <a:endParaRPr sz="16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ora"/>
              <a:buChar char="-"/>
            </a:pPr>
            <a:r>
              <a:rPr lang="en" sz="1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This is a particular version of language modeling, </a:t>
            </a:r>
            <a:r>
              <a:rPr i="1" lang="en" sz="1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masked language modeling</a:t>
            </a:r>
            <a:r>
              <a:rPr lang="en" sz="1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, but it is just a sophisticated version of what we were doing with CBOW Word2Vec</a:t>
            </a:r>
            <a:endParaRPr sz="16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800" y="2076500"/>
            <a:ext cx="3203575" cy="18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8"/>
          <p:cNvSpPr txBox="1"/>
          <p:nvPr>
            <p:ph type="title"/>
          </p:nvPr>
        </p:nvSpPr>
        <p:spPr>
          <a:xfrm>
            <a:off x="321638" y="110650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What’s in a mask?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600" y="2620100"/>
            <a:ext cx="2529158" cy="20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975" y="467768"/>
            <a:ext cx="2541225" cy="16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459113" y="6842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BERT training: input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628800" y="1509150"/>
            <a:ext cx="39432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ora"/>
              <a:buChar char="-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Input to BERT always consists of one or two sentences (technically </a:t>
            </a:r>
            <a:r>
              <a:rPr i="1" lang="en" sz="1500">
                <a:latin typeface="Lora"/>
                <a:ea typeface="Lora"/>
                <a:cs typeface="Lora"/>
                <a:sym typeface="Lora"/>
              </a:rPr>
              <a:t>sequences</a:t>
            </a:r>
            <a:r>
              <a:rPr lang="en" sz="1500">
                <a:latin typeface="Lora"/>
                <a:ea typeface="Lora"/>
                <a:cs typeface="Lora"/>
                <a:sym typeface="Lora"/>
              </a:rPr>
              <a:t>)</a:t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-171450" lvl="2" marL="863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ora"/>
              <a:buChar char="■"/>
            </a:pPr>
            <a:r>
              <a:rPr lang="en" sz="1300">
                <a:latin typeface="Lora"/>
                <a:ea typeface="Lora"/>
                <a:cs typeface="Lora"/>
                <a:sym typeface="Lora"/>
              </a:rPr>
              <a:t>[CLS] is added to the start of the first sequence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-171450" lvl="2" marL="863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ora"/>
              <a:buChar char="■"/>
            </a:pPr>
            <a:r>
              <a:rPr lang="en" sz="1300">
                <a:latin typeface="Lora"/>
                <a:ea typeface="Lora"/>
                <a:cs typeface="Lora"/>
                <a:sym typeface="Lora"/>
              </a:rPr>
              <a:t>[SEP] is used to separate sequences and delimi the end of the sequence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ora"/>
              <a:buChar char="-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We do sub-word </a:t>
            </a:r>
            <a:r>
              <a:rPr i="1" lang="en" sz="1500">
                <a:latin typeface="Lora"/>
                <a:ea typeface="Lora"/>
                <a:cs typeface="Lora"/>
                <a:sym typeface="Lora"/>
              </a:rPr>
              <a:t>WordPiece</a:t>
            </a:r>
            <a:r>
              <a:rPr lang="en" sz="1500">
                <a:latin typeface="Lora"/>
                <a:ea typeface="Lora"/>
                <a:cs typeface="Lora"/>
                <a:sym typeface="Lora"/>
              </a:rPr>
              <a:t> tokenization </a:t>
            </a:r>
            <a:r>
              <a:rPr lang="en" sz="1500">
                <a:latin typeface="Lora"/>
                <a:ea typeface="Lora"/>
                <a:cs typeface="Lora"/>
                <a:sym typeface="Lora"/>
              </a:rPr>
              <a:t>(Wu et al. 2016): ’playing’ -&gt; ‘play’, ‘##ing’</a:t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ora"/>
              <a:buChar char="-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Smaller vocabulary and deals well with out-of-vocabulary words</a:t>
            </a:r>
            <a:endParaRPr sz="15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43" name="Google Shape;24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276743"/>
            <a:ext cx="4315119" cy="402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446738" y="95995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BERT training: embeddings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49" name="Google Shape;249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8317" y="2040292"/>
            <a:ext cx="4548300" cy="20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0"/>
          <p:cNvSpPr txBox="1"/>
          <p:nvPr/>
        </p:nvSpPr>
        <p:spPr>
          <a:xfrm>
            <a:off x="446751" y="2305416"/>
            <a:ext cx="37758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Lora"/>
              <a:buChar char="•"/>
            </a:pP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For each token, we look up a</a:t>
            </a: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static embedding from a weight matrix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(like in Word2Vec)</a:t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Lora"/>
              <a:buChar char="•"/>
            </a:pP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Note that </a:t>
            </a: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these weights are updated over training</a:t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471504" y="332225"/>
            <a:ext cx="79704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BERT training: augmenting input embeddings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7" name="Google Shape;257;p41"/>
          <p:cNvSpPr txBox="1"/>
          <p:nvPr/>
        </p:nvSpPr>
        <p:spPr>
          <a:xfrm>
            <a:off x="309025" y="1078016"/>
            <a:ext cx="36267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Lora"/>
              <a:buChar char="•"/>
            </a:pP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then augment these embeddings with a </a:t>
            </a: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position embedding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(Q: Why?)</a:t>
            </a: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and a </a:t>
            </a: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segment embedding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Lora"/>
              <a:buChar char="•"/>
            </a:pP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Position embeddings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are learned and that encode the position in a sequence</a:t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Lora"/>
              <a:buChar char="•"/>
            </a:pP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There are two possible </a:t>
            </a: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segment embeddings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(first or second sentence)</a:t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Lora"/>
              <a:buChar char="•"/>
            </a:pP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So the final input passed to BERT is </a:t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(Wordpiece)Token Embeddings </a:t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+ Segment Embeddings </a:t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+ Position Embeddings</a:t>
            </a:r>
            <a:endParaRPr i="0" sz="1500" u="none" cap="none" strike="noStrike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58" name="Google Shape;258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5473" y="2070464"/>
            <a:ext cx="4492500" cy="1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288400" y="86230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How does BERT learn?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5" name="Google Shape;265;p42"/>
          <p:cNvSpPr txBox="1"/>
          <p:nvPr/>
        </p:nvSpPr>
        <p:spPr>
          <a:xfrm>
            <a:off x="394988" y="1608100"/>
            <a:ext cx="8460600" cy="30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86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•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BERT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is optimized for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two tasks simultaneously</a:t>
            </a:r>
            <a:endParaRPr b="1"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860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•"/>
            </a:pPr>
            <a:r>
              <a:rPr b="1" i="0" lang="en" sz="1600" u="none" cap="none" strike="noStrike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Masked language modelling </a:t>
            </a:r>
            <a:r>
              <a:rPr i="0" lang="en" sz="1600" u="none" cap="none" strike="noStrike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(MLM): reconstruct the missing word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860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•"/>
            </a:pPr>
            <a:r>
              <a:rPr b="1" i="0" lang="en" sz="1600" u="none" cap="none" strike="noStrike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Next sentence prediction</a:t>
            </a:r>
            <a:r>
              <a:rPr i="0" lang="en" sz="1600" u="none" cap="none" strike="noStrike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(NSP):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do the</a:t>
            </a:r>
            <a:r>
              <a:rPr i="0" lang="en" sz="1600" u="none" cap="none" strike="noStrike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two sequences follow each other in the origin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al corpus?</a:t>
            </a:r>
            <a:endParaRPr i="0" sz="1600" u="none" cap="none" strike="noStrike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66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•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The rationale is the following: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66700" lvl="1" marL="6858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•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MLM is language modeling: we know that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language modeling is a good way to force a model to develop a number of linguistic skills</a:t>
            </a:r>
            <a:endParaRPr b="1"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66700" lvl="1" marL="6858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•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NSP is another proxy for linguistic knowledge which goes beyond word-level: it captures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“higher-level” coherence and semantic understanding</a:t>
            </a:r>
            <a:endParaRPr b="1"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66700" lvl="1" marL="6858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•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In practice, NSP is hardly ever used beyond BERT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445138" y="7681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Masked language modeling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1" name="Google Shape;271;p43"/>
          <p:cNvSpPr txBox="1"/>
          <p:nvPr/>
        </p:nvSpPr>
        <p:spPr>
          <a:xfrm>
            <a:off x="445150" y="1665150"/>
            <a:ext cx="4126800" cy="30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86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•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Let’s focus on MLM first: </a:t>
            </a:r>
            <a:r>
              <a:rPr b="1" i="0" lang="en" sz="1600" u="none" cap="none" strike="noStrike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15% of all tokens are masked</a:t>
            </a:r>
            <a:r>
              <a:rPr i="0" lang="en" sz="1600" u="none" cap="none" strike="noStrike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, and </a:t>
            </a:r>
            <a:r>
              <a:rPr b="1" i="0" lang="en" sz="1600" u="none" cap="none" strike="noStrike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want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to reconstruct the missing word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from the final embedding of the [MASK] token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86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•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Usual trick: we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feed the contextualized vector for the [MASK] tokens to a classification layer with softmax</a:t>
            </a:r>
            <a:endParaRPr b="1"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86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•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During training, the loss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(Q: whic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 loss?)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is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calculated only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over masked words</a:t>
            </a:r>
            <a:endParaRPr b="1"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72" name="Google Shape;272;p43"/>
          <p:cNvPicPr preferRelativeResize="0"/>
          <p:nvPr/>
        </p:nvPicPr>
        <p:blipFill rotWithShape="1">
          <a:blip r:embed="rId3">
            <a:alphaModFix/>
          </a:blip>
          <a:srcRect b="0" l="5651" r="0" t="0"/>
          <a:stretch/>
        </p:blipFill>
        <p:spPr>
          <a:xfrm>
            <a:off x="4708375" y="1435925"/>
            <a:ext cx="4126800" cy="3236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3"/>
          <p:cNvSpPr/>
          <p:nvPr/>
        </p:nvSpPr>
        <p:spPr>
          <a:xfrm>
            <a:off x="4496475" y="1939325"/>
            <a:ext cx="1047000" cy="176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3"/>
          <p:cNvSpPr/>
          <p:nvPr/>
        </p:nvSpPr>
        <p:spPr>
          <a:xfrm>
            <a:off x="4769000" y="2898350"/>
            <a:ext cx="1092000" cy="52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275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Recap: the bigger picture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035838"/>
            <a:ext cx="8520600" cy="3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Remember: our fundamental question is that of identifying computational methods and architectures that make it possible to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represent language quantitatively</a:t>
            </a:r>
            <a:endParaRPr b="1"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We want our representations to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reflect fundamental aspects of meaning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(e.g., similarity relations)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We want our representations to be good inputs for models that perform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downstream linguistic tasks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(from labelling and classifying text, to complex tasks like question answering)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There are two angles to this: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Scientific questions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: what does it take to build a system that can encode and operate on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language? And how will these differ from our way of processing and encoding language?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Applied aspect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: Real-world applications of these technologies 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title"/>
          </p:nvPr>
        </p:nvSpPr>
        <p:spPr>
          <a:xfrm>
            <a:off x="388525" y="296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What if we wanted to do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forward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language modeling?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0" name="Google Shape;280;p44"/>
          <p:cNvSpPr txBox="1"/>
          <p:nvPr>
            <p:ph idx="1" type="body"/>
          </p:nvPr>
        </p:nvSpPr>
        <p:spPr>
          <a:xfrm>
            <a:off x="327050" y="1065450"/>
            <a:ext cx="4845300" cy="3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Q: can we use the same logic to do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forward language modeling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on the whole sequence?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type="title"/>
          </p:nvPr>
        </p:nvSpPr>
        <p:spPr>
          <a:xfrm>
            <a:off x="388525" y="296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What if we wanted to do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forward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language modeling?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6" name="Google Shape;286;p45"/>
          <p:cNvSpPr txBox="1"/>
          <p:nvPr>
            <p:ph idx="1" type="body"/>
          </p:nvPr>
        </p:nvSpPr>
        <p:spPr>
          <a:xfrm>
            <a:off x="327050" y="1065450"/>
            <a:ext cx="4845300" cy="3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Q: can we use the same logic to do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forward language modeling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?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To prevent a model from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accessing information in the future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, we mask attention weights (before normalization) by setting weights for future tokens to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-Inf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Plugging -Inf into a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softmax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yields weight zero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This allows the model to perform forward language modeling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87" name="Google Shape;2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400" y="1755025"/>
            <a:ext cx="2967700" cy="274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313313" y="24640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Next sentence prediction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3" name="Google Shape;293;p46"/>
          <p:cNvSpPr txBox="1"/>
          <p:nvPr/>
        </p:nvSpPr>
        <p:spPr>
          <a:xfrm>
            <a:off x="313325" y="1133600"/>
            <a:ext cx="4076400" cy="3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Lora"/>
              <a:buChar char="•"/>
            </a:pP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hile creating the training data, we choose the </a:t>
            </a: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sentences A and B for each training example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Lora"/>
              <a:buChar char="•"/>
            </a:pP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50% of the time B is the actual next sentence that follows A - labeled as </a:t>
            </a:r>
            <a:r>
              <a:rPr b="1" i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IsNext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; 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50% of the time it is a random sentence from the corpus - labeled as </a:t>
            </a:r>
            <a:r>
              <a:rPr b="1" i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NotNext</a:t>
            </a:r>
            <a:endParaRPr b="1" i="1"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Lora"/>
              <a:buChar char="•"/>
            </a:pP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then </a:t>
            </a: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use the </a:t>
            </a: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output</a:t>
            </a: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encoding of the [CLS] token 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to predict the </a:t>
            </a: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probability that the two sentences follow each other</a:t>
            </a:r>
            <a:endParaRPr b="1"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Lora"/>
              <a:buChar char="•"/>
            </a:pP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BERT trains both </a:t>
            </a: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MLM and NSP 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objectives</a:t>
            </a: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simultaneously</a:t>
            </a:r>
            <a:endParaRPr b="1"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94" name="Google Shape;29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1199" y="1435925"/>
            <a:ext cx="4373984" cy="323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type="title"/>
          </p:nvPr>
        </p:nvSpPr>
        <p:spPr>
          <a:xfrm>
            <a:off x="439227" y="429675"/>
            <a:ext cx="6866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7857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An example: c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ontextualised embeddings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3846"/>
              <a:buFont typeface="Calibri"/>
              <a:buNone/>
            </a:pPr>
            <a:r>
              <a:rPr lang="en" sz="1300">
                <a:latin typeface="Lora"/>
                <a:ea typeface="Lora"/>
                <a:cs typeface="Lora"/>
                <a:sym typeface="Lora"/>
              </a:rPr>
              <a:t>[Something we could </a:t>
            </a:r>
            <a:r>
              <a:rPr i="1" lang="en" sz="1300">
                <a:latin typeface="Lora"/>
                <a:ea typeface="Lora"/>
                <a:cs typeface="Lora"/>
                <a:sym typeface="Lora"/>
              </a:rPr>
              <a:t>not </a:t>
            </a:r>
            <a:r>
              <a:rPr lang="en" sz="1300">
                <a:latin typeface="Lora"/>
                <a:ea typeface="Lora"/>
                <a:cs typeface="Lora"/>
                <a:sym typeface="Lora"/>
              </a:rPr>
              <a:t>do with static embeddings, e.g., word2vec]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3846"/>
              <a:buFont typeface="Calibri"/>
              <a:buNone/>
            </a:pPr>
            <a:r>
              <a:rPr lang="en" sz="13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https://storage.googleapis.com/bert-wsd-vis/demo/index.html?#word=die</a:t>
            </a:r>
            <a:endParaRPr sz="13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00" name="Google Shape;300;p4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3867" y="1369219"/>
            <a:ext cx="6636300" cy="3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7"/>
          <p:cNvSpPr txBox="1"/>
          <p:nvPr/>
        </p:nvSpPr>
        <p:spPr>
          <a:xfrm>
            <a:off x="1981200" y="4661300"/>
            <a:ext cx="5760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Coenen et al. (2019), </a:t>
            </a:r>
            <a:r>
              <a:rPr i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Visualizing and Measuring the Geometry of BERT 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type="title"/>
          </p:nvPr>
        </p:nvSpPr>
        <p:spPr>
          <a:xfrm>
            <a:off x="311700" y="35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Transfer learning with BERT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7" name="Google Shape;307;p48"/>
          <p:cNvSpPr txBox="1"/>
          <p:nvPr>
            <p:ph idx="1" type="body"/>
          </p:nvPr>
        </p:nvSpPr>
        <p:spPr>
          <a:xfrm>
            <a:off x="311700" y="1033225"/>
            <a:ext cx="8520600" cy="39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Through MLM and NSP pretraining BERT learns two things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Contextualized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token-level representations</a:t>
            </a:r>
            <a:endParaRPr b="1" sz="1600">
              <a:latin typeface="Lora"/>
              <a:ea typeface="Lora"/>
              <a:cs typeface="Lora"/>
              <a:sym typeface="Lora"/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Sequence-level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representations (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[CLS]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)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They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do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reflect intrinsic properties of meaning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Are they good for downstream tasks?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So far, our approach to using language to perform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downstream tasks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(e.g., sequence classification) has been to use a model (e.g., Word2Vec) to extract encodings, then feed them to a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new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architecture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With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BERT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, we can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swap the head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(all layers above the transformer encoder output), introduce a new layer that fits our target task, and keep training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the same architecture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(potentially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freezing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some layers)</a:t>
            </a:r>
            <a:endParaRPr b="1" sz="16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08" name="Google Shape;3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072" y="1392447"/>
            <a:ext cx="394725" cy="3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075" y="2004200"/>
            <a:ext cx="440900" cy="4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title"/>
          </p:nvPr>
        </p:nvSpPr>
        <p:spPr>
          <a:xfrm>
            <a:off x="311700" y="118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Transfer learning with BERT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5" name="Google Shape;315;p49"/>
          <p:cNvSpPr txBox="1"/>
          <p:nvPr>
            <p:ph idx="1" type="body"/>
          </p:nvPr>
        </p:nvSpPr>
        <p:spPr>
          <a:xfrm>
            <a:off x="311700" y="1867900"/>
            <a:ext cx="8520600" cy="25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Our </a:t>
            </a:r>
            <a:r>
              <a:rPr b="1" i="1" lang="en" sz="1600" u="sng">
                <a:latin typeface="Lora"/>
                <a:ea typeface="Lora"/>
                <a:cs typeface="Lora"/>
                <a:sym typeface="Lora"/>
              </a:rPr>
              <a:t>pretrained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architecture already encodes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a lot of useful information on language/meaning!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It is just a matter of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adapting it a bit to the new task (</a:t>
            </a:r>
            <a:r>
              <a:rPr b="1" i="1" lang="en" sz="1600" u="sng">
                <a:latin typeface="Lora"/>
                <a:ea typeface="Lora"/>
                <a:cs typeface="Lora"/>
                <a:sym typeface="Lora"/>
              </a:rPr>
              <a:t>fine-tuning</a:t>
            </a:r>
            <a:r>
              <a:rPr b="1" lang="en" sz="1600" u="sng">
                <a:latin typeface="Lora"/>
                <a:ea typeface="Lora"/>
                <a:cs typeface="Lora"/>
                <a:sym typeface="Lora"/>
              </a:rPr>
              <a:t>)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This approach, called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transfer learning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(and made possible with libraries for open-source sharing of pretrained models, such as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HuggingFace’s libraries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), outperforms by orders of magnitude all previous architectures on pretty much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all downstream NLP tasks</a:t>
            </a:r>
            <a:endParaRPr i="1"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This has made transformer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ubiquitous in NLP</a:t>
            </a:r>
            <a:endParaRPr b="1" sz="1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type="title"/>
          </p:nvPr>
        </p:nvSpPr>
        <p:spPr>
          <a:xfrm>
            <a:off x="471488" y="42413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Fine tuning on NLP tasks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21" name="Google Shape;321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0519" y="1169918"/>
            <a:ext cx="3695700" cy="3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0"/>
          <p:cNvSpPr txBox="1"/>
          <p:nvPr/>
        </p:nvSpPr>
        <p:spPr>
          <a:xfrm>
            <a:off x="579550" y="1183866"/>
            <a:ext cx="4136100" cy="3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ora"/>
              <a:buChar char="•"/>
            </a:pPr>
            <a:r>
              <a:rPr lang="en" sz="1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Sentence Pair Classification tasks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Linear + Softmax layer on top of the CLS output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ora"/>
              <a:buChar char="•"/>
            </a:pPr>
            <a:r>
              <a:rPr lang="en" sz="1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Single Sentence Classification Task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Same 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ora"/>
              <a:buChar char="•"/>
            </a:pPr>
            <a:r>
              <a:rPr lang="en" sz="1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Question Answering Tasks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Given a question and a paragraph in which the answer lies. The objective is to determine the start and end span for the answer in the paragraph.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-209550" lvl="2" marL="90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ora"/>
              <a:buChar char="•"/>
            </a:pPr>
            <a:r>
              <a:rPr i="0" lang="en" sz="13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See also </a:t>
            </a:r>
            <a:r>
              <a:rPr i="1" lang="en" sz="13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text summarization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Single Sentence Tagging Task 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-20955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ora"/>
              <a:buChar char="•"/>
            </a:pPr>
            <a:r>
              <a:rPr i="0" lang="en" sz="13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POS tagging, NER, etc. We just add a Linear layer of size (768 x n_outputs) and a softmax layer on top to predict</a:t>
            </a:r>
            <a:endParaRPr sz="13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477950" y="322750"/>
            <a:ext cx="69450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BERT as a black box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8" name="Google Shape;328;p51"/>
          <p:cNvSpPr txBox="1"/>
          <p:nvPr/>
        </p:nvSpPr>
        <p:spPr>
          <a:xfrm>
            <a:off x="477950" y="1088150"/>
            <a:ext cx="7836000" cy="3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Lora"/>
              <a:buChar char="-"/>
            </a:pPr>
            <a:r>
              <a:rPr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BERT did really, really well in a lot of tasks that previous models could not solve optimally</a:t>
            </a:r>
            <a:endParaRPr sz="17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65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Lora"/>
              <a:buChar char="-"/>
            </a:pPr>
            <a:r>
              <a:rPr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But what is happening </a:t>
            </a:r>
            <a:r>
              <a:rPr i="1"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inside </a:t>
            </a:r>
            <a:r>
              <a:rPr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BERT? W</a:t>
            </a:r>
            <a:r>
              <a:rPr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hat does BERT really learn through pretraining? How do its attention mechanisms really work? Do we need all of them? And is BERT biased?</a:t>
            </a:r>
            <a:endParaRPr sz="17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Lora"/>
              <a:buChar char="-"/>
            </a:pPr>
            <a:r>
              <a:rPr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Is BERT learning anything about semantics/syntax, or is it just a very sophisticated parrot?</a:t>
            </a:r>
            <a:endParaRPr sz="17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Lora"/>
              <a:buChar char="-"/>
            </a:pPr>
            <a:r>
              <a:rPr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Since the introduction of BERT, people have been trying to devise smart ways to “open the black box” and probe BERT’s internal mechanisms and knowledge</a:t>
            </a:r>
            <a:endParaRPr sz="17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Lora"/>
              <a:buChar char="-"/>
            </a:pPr>
            <a:r>
              <a:rPr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This literature is known as “</a:t>
            </a:r>
            <a:r>
              <a:rPr b="1"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BERTology</a:t>
            </a:r>
            <a:r>
              <a:rPr lang="en" sz="17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”</a:t>
            </a:r>
            <a:endParaRPr sz="17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type="title"/>
          </p:nvPr>
        </p:nvSpPr>
        <p:spPr>
          <a:xfrm>
            <a:off x="457488" y="4014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What is attention doing?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34" name="Google Shape;334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201" y="320935"/>
            <a:ext cx="2495400" cy="45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2"/>
          <p:cNvSpPr txBox="1"/>
          <p:nvPr/>
        </p:nvSpPr>
        <p:spPr>
          <a:xfrm>
            <a:off x="457500" y="1268025"/>
            <a:ext cx="42084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•"/>
            </a:pPr>
            <a:r>
              <a:rPr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There seems to some evidence that specific attention heads model something about linguistic structure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114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•"/>
            </a:pPr>
            <a:r>
              <a:rPr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 can see two examples to the right here taken from Clark et al (2019)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114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•"/>
            </a:pPr>
            <a:r>
              <a:rPr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Head 8-11 (layer 8, head 11) seems to catch the relationship between noun phrases and their determiners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114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•"/>
            </a:pPr>
            <a:r>
              <a:rPr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Head 4-10 captures passive auxiliary structures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Psycholinguists tasks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41" name="Google Shape;341;p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8645" y="1783566"/>
            <a:ext cx="4176600" cy="17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2423" y="3641104"/>
            <a:ext cx="1996978" cy="105984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3"/>
          <p:cNvSpPr/>
          <p:nvPr/>
        </p:nvSpPr>
        <p:spPr>
          <a:xfrm>
            <a:off x="4371659" y="2050330"/>
            <a:ext cx="4110900" cy="763800"/>
          </a:xfrm>
          <a:prstGeom prst="frame">
            <a:avLst>
              <a:gd fmla="val 4167" name="adj1"/>
            </a:avLst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53"/>
          <p:cNvSpPr txBox="1"/>
          <p:nvPr/>
        </p:nvSpPr>
        <p:spPr>
          <a:xfrm>
            <a:off x="628650" y="1268015"/>
            <a:ext cx="3640800" cy="27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•"/>
            </a:pP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Ettinger (2019) devised a series of diagnostic tests in order to see what specific linguistics capacities are learned by language models</a:t>
            </a:r>
            <a:endParaRPr sz="1100"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•"/>
            </a:pP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These tests allow us to ask specific targeted questions about information used by LMs for generating predictions in context</a:t>
            </a:r>
            <a:endParaRPr sz="1100"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032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•"/>
            </a:pPr>
            <a:r>
              <a:rPr i="0" lang="en" sz="12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Common-sense and pragmatic inference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-2032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•"/>
            </a:pPr>
            <a:r>
              <a:rPr i="0" lang="en" sz="12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Event knowledge and semantic roles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-2032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•"/>
            </a:pPr>
            <a:r>
              <a:rPr i="0" lang="en" sz="12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Negation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275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Recap: we started from static encodings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035838"/>
            <a:ext cx="8520600" cy="3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The “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distributional hypothesis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” (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you can know a word by the company it keeps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) is a convenient theoretical paradigm for NLP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First breakthroughs: count-based and “static” predictive models (Word2Vec). Words are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vectors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resulting from more (predicting) or less (counting) sophisticated ways to encode the distribution of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contexts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a word tends to occur in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Interestingly, these vectors have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geometrical properties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that reflect dimensions of meaning (e.g., similar words -&gt; close-by vectors)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Unfortunately, these methods ignore some pretty important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 aspects of meaning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, i.e., the role of word order and context-dependencies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Psycholinguists tasks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50" name="Google Shape;350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8645" y="1783566"/>
            <a:ext cx="4176600" cy="17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4"/>
          <p:cNvSpPr/>
          <p:nvPr/>
        </p:nvSpPr>
        <p:spPr>
          <a:xfrm>
            <a:off x="4338645" y="2714919"/>
            <a:ext cx="4110900" cy="763800"/>
          </a:xfrm>
          <a:prstGeom prst="frame">
            <a:avLst>
              <a:gd fmla="val 4167" name="adj1"/>
            </a:avLst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3871" y="3831995"/>
            <a:ext cx="2707215" cy="87680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4"/>
          <p:cNvSpPr txBox="1"/>
          <p:nvPr/>
        </p:nvSpPr>
        <p:spPr>
          <a:xfrm>
            <a:off x="564075" y="2571740"/>
            <a:ext cx="36408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270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•"/>
            </a:pP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BERT shows strong insensitivity to the meaning of negation, with preferring the category match every time</a:t>
            </a:r>
            <a:endParaRPr sz="11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/>
          <p:nvPr>
            <p:ph type="title"/>
          </p:nvPr>
        </p:nvSpPr>
        <p:spPr>
          <a:xfrm>
            <a:off x="293913" y="1196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Summary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9" name="Google Shape;359;p55"/>
          <p:cNvSpPr txBox="1"/>
          <p:nvPr>
            <p:ph idx="1" type="body"/>
          </p:nvPr>
        </p:nvSpPr>
        <p:spPr>
          <a:xfrm>
            <a:off x="471500" y="865475"/>
            <a:ext cx="8133300" cy="4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ora"/>
              <a:buChar char="-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We have looked at how self-attention works in the context of a transformer, and which additional components a transformer block includes</a:t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ora"/>
              <a:buChar char="-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BERT is a specific form of “encoder-only” transformer</a:t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ora"/>
              <a:buChar char="-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Using stacked transformer blocks (whose core mechanisms is attention), BERT can yield </a:t>
            </a:r>
            <a:r>
              <a:rPr i="1" lang="en" sz="1500">
                <a:latin typeface="Lora"/>
                <a:ea typeface="Lora"/>
                <a:cs typeface="Lora"/>
                <a:sym typeface="Lora"/>
              </a:rPr>
              <a:t>contextualized </a:t>
            </a:r>
            <a:r>
              <a:rPr lang="en" sz="1500">
                <a:latin typeface="Lora"/>
                <a:ea typeface="Lora"/>
                <a:cs typeface="Lora"/>
                <a:sym typeface="Lora"/>
              </a:rPr>
              <a:t>representations of tokens and sequence-level representations at the same time</a:t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ora"/>
              <a:buChar char="-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BERT is (pre)trained through two tasks: masked language modeling and next-sentence predictions</a:t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ora"/>
              <a:buChar char="-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After learning weights</a:t>
            </a:r>
            <a:r>
              <a:rPr lang="en" sz="1500">
                <a:latin typeface="Lora"/>
                <a:ea typeface="Lora"/>
                <a:cs typeface="Lora"/>
                <a:sym typeface="Lora"/>
              </a:rPr>
              <a:t> through pretraining, the same architecture (minus the head, which is replaced with a new one) can be fine-tuned on specific tasks is known as </a:t>
            </a:r>
            <a:r>
              <a:rPr i="1" lang="en" sz="1500">
                <a:latin typeface="Lora"/>
                <a:ea typeface="Lora"/>
                <a:cs typeface="Lora"/>
                <a:sym typeface="Lora"/>
              </a:rPr>
              <a:t>transfer learning</a:t>
            </a:r>
            <a:endParaRPr i="1" sz="1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ora"/>
              <a:buChar char="-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This process, known as </a:t>
            </a:r>
            <a:r>
              <a:rPr b="1" lang="en" sz="1500">
                <a:latin typeface="Lora"/>
                <a:ea typeface="Lora"/>
                <a:cs typeface="Lora"/>
                <a:sym typeface="Lora"/>
              </a:rPr>
              <a:t>transfer learning</a:t>
            </a:r>
            <a:r>
              <a:rPr lang="en" sz="1500">
                <a:latin typeface="Lora"/>
                <a:ea typeface="Lora"/>
                <a:cs typeface="Lora"/>
                <a:sym typeface="Lora"/>
              </a:rPr>
              <a:t>, has revolutionized NLP</a:t>
            </a:r>
            <a:endParaRPr sz="15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6"/>
          <p:cNvSpPr txBox="1"/>
          <p:nvPr>
            <p:ph idx="1" type="body"/>
          </p:nvPr>
        </p:nvSpPr>
        <p:spPr>
          <a:xfrm>
            <a:off x="2893050" y="2334000"/>
            <a:ext cx="33579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See you tomorrow!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7"/>
          <p:cNvSpPr txBox="1"/>
          <p:nvPr>
            <p:ph type="title"/>
          </p:nvPr>
        </p:nvSpPr>
        <p:spPr>
          <a:xfrm>
            <a:off x="471488" y="44350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Additional reading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0" name="Google Shape;370;p57"/>
          <p:cNvSpPr txBox="1"/>
          <p:nvPr>
            <p:ph idx="1" type="body"/>
          </p:nvPr>
        </p:nvSpPr>
        <p:spPr>
          <a:xfrm>
            <a:off x="605525" y="1357400"/>
            <a:ext cx="82131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 sz="1400" u="sng">
                <a:latin typeface="Lora"/>
                <a:ea typeface="Lora"/>
                <a:cs typeface="Lora"/>
                <a:sym typeface="Lora"/>
              </a:rPr>
              <a:t>Blogs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Alammar, J. (2018). ‘The Illustrated Transformer’, </a:t>
            </a:r>
            <a:r>
              <a:rPr lang="en" sz="14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https://jalammar.github.io/illustrated-transformer/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Karim,  R. (2019). ‘Illustrated: Self-Attention’, </a:t>
            </a:r>
            <a:r>
              <a:rPr lang="en" sz="14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https://towardsdatascience.com/illustrated-self-attention-2d627e33b20a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Kazemnejad, A. (2019). ‘Transformer Architecture: The Positional Encoding’, </a:t>
            </a:r>
            <a:r>
              <a:rPr lang="en" sz="14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5"/>
              </a:rPr>
              <a:t>https://kazemnejad.com/blog/transformer_architecture_positional_encoding/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Weng, L. (2018). ‘Attention? Attention!’, </a:t>
            </a:r>
            <a:r>
              <a:rPr lang="en" sz="14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6"/>
              </a:rPr>
              <a:t>https://lilianweng.github.io/lil-log/2018/06/24/attention-attention.html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Additional reading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6" name="Google Shape;376;p58"/>
          <p:cNvSpPr txBox="1"/>
          <p:nvPr>
            <p:ph idx="1" type="body"/>
          </p:nvPr>
        </p:nvSpPr>
        <p:spPr>
          <a:xfrm>
            <a:off x="471500" y="1026925"/>
            <a:ext cx="8383500" cy="3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 sz="1000">
                <a:latin typeface="Lora"/>
                <a:ea typeface="Lora"/>
                <a:cs typeface="Lora"/>
                <a:sym typeface="Lora"/>
              </a:rPr>
              <a:t>Scientific articles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ora"/>
              <a:buChar char="●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Clark, K., Khandelwal, U., Levy, O., &amp; Manning, C.D. (2019). ‘What does BERT look at? An analysis of BERT’s attention’, </a:t>
            </a:r>
            <a:r>
              <a:rPr i="1" lang="en" sz="1000">
                <a:latin typeface="Lora"/>
                <a:ea typeface="Lora"/>
                <a:cs typeface="Lora"/>
                <a:sym typeface="Lora"/>
              </a:rPr>
              <a:t>Proceedings of the Second BlackboxNLP Workshop on Analyzing and Interpreting Neural Networks for NLP</a:t>
            </a:r>
            <a:r>
              <a:rPr lang="en" sz="1000">
                <a:latin typeface="Lora"/>
                <a:ea typeface="Lora"/>
                <a:cs typeface="Lora"/>
                <a:sym typeface="Lora"/>
              </a:rPr>
              <a:t>, pp. 276–286.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ora"/>
              <a:buChar char="●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Coenen, A., Reif, E., Yuan, A., Kim, B., Pearce, A., Viégas, F., &amp; Watttenberg, M. (2019). ‘Visualising and measuring the geometry of BERT’, 33rd Conference on Neural Information Processing Systems. 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ora"/>
              <a:buChar char="●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Kovaleva, O., Romanov, A., Rogers, A., &amp; Rumshisky, A. (2019). ‘Revealing the Dark Secrets of BERT’, </a:t>
            </a:r>
            <a:r>
              <a:rPr i="1" lang="en" sz="1000">
                <a:latin typeface="Lora"/>
                <a:ea typeface="Lora"/>
                <a:cs typeface="Lora"/>
                <a:sym typeface="Lora"/>
              </a:rPr>
              <a:t>Proceedings of the 2019 Conference on Empirical Methods in Natural Language Processing and the 9th International Joint Conference on Natural Language Processing</a:t>
            </a:r>
            <a:r>
              <a:rPr lang="en" sz="1000">
                <a:latin typeface="Lora"/>
                <a:ea typeface="Lora"/>
                <a:cs typeface="Lora"/>
                <a:sym typeface="Lora"/>
              </a:rPr>
              <a:t>, pp. 4365-4374.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ora"/>
              <a:buChar char="●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Vig, J., Madani, A., Varshney, L.R., Xiong, C., Socher, R., &amp; Rajani, N.F. (2021). ‘BERTology meets biology: Interpreting attention in protein language models’, </a:t>
            </a:r>
            <a:r>
              <a:rPr i="1" lang="en" sz="1000">
                <a:latin typeface="Lora"/>
                <a:ea typeface="Lora"/>
                <a:cs typeface="Lora"/>
                <a:sym typeface="Lora"/>
              </a:rPr>
              <a:t>International Conference on Learning Representations</a:t>
            </a:r>
            <a:r>
              <a:rPr lang="en" sz="1000">
                <a:latin typeface="Lora"/>
                <a:ea typeface="Lora"/>
                <a:cs typeface="Lora"/>
                <a:sym typeface="Lora"/>
              </a:rPr>
              <a:t>.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ora"/>
              <a:buChar char="●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Wu, Y. et al. (2016). “Google's Neural Machine Translation System: Bridging the Gap between Human and Machine Translation”, </a:t>
            </a:r>
            <a:r>
              <a:rPr i="1" lang="en" sz="1000">
                <a:latin typeface="Lora"/>
                <a:ea typeface="Lora"/>
                <a:cs typeface="Lora"/>
                <a:sym typeface="Lora"/>
              </a:rPr>
              <a:t>arXiv</a:t>
            </a:r>
            <a:r>
              <a:rPr lang="en" sz="1000">
                <a:latin typeface="Lora"/>
                <a:ea typeface="Lora"/>
                <a:cs typeface="Lora"/>
                <a:sym typeface="Lora"/>
              </a:rPr>
              <a:t>, </a:t>
            </a:r>
            <a:r>
              <a:rPr lang="en" sz="10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https://doi.org/10.48550/arxiv.1609.08144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1143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 sz="1000">
                <a:latin typeface="Lora"/>
                <a:ea typeface="Lora"/>
                <a:cs typeface="Lora"/>
                <a:sym typeface="Lora"/>
              </a:rPr>
              <a:t>Blog on the WordPiece tokenization algorithm in HuggingFace</a:t>
            </a:r>
            <a:endParaRPr b="1" sz="1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0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https://huggingface.co/course/chapter6/6?fw=pt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b="1" sz="1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b="1" sz="1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b="1" sz="1000">
              <a:latin typeface="Lora"/>
              <a:ea typeface="Lora"/>
              <a:cs typeface="Lora"/>
              <a:sym typeface="Lora"/>
            </a:endParaRPr>
          </a:p>
          <a:p>
            <a:pPr indent="-114300" lvl="0" marL="177800" rtl="0" algn="l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275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Recap: then we introduced recurrence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035838"/>
            <a:ext cx="8520600" cy="3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ora"/>
              <a:buChar char="-"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RNNs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and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 LSTMs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offer a solution to this!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These are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architectures where the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same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computations are applied sequentially to each bit of the input: by doing so, they build cumulative representations of sequences (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hidden states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) which are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sensitive to order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With these, we can do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language modeling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(predict the next word), which is a great way to learn representations of language, as it hinges on semantic &amp; syntactic knowledge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Unfortunately, these architectures are subject to the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information bottleneck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.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There is only so much information that can be packed into a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hidden state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This is not convenient for sequential tasks where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dynamically accessing specific information on different parts of the input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may be important (e.g., machine translation, language modeling, etc)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275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Recap: dynamic encodings with attention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035838"/>
            <a:ext cx="8520600" cy="3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ora"/>
              <a:buChar char="-"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Meet attention!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Attention is a mechanism that allows models to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access representations of each token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in a dynamic way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Representations for token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t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are a function of a static representation of this token, and a weighted sum of representations for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all other tokens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Weights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are computed through simple dot products (though there are more sophisticated functions)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This yields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contextualized representations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of the token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t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which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dynamically encode information about the rest of the sequence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(and eliminate the need for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recurrence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)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The resulting representations are much better for downstream tasks (e.g., MT, LM)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15142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Today’s plan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2173298"/>
            <a:ext cx="8520600" cy="31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ora"/>
              <a:buChar char="-"/>
            </a:pPr>
            <a:r>
              <a:rPr b="1" lang="en" sz="1700">
                <a:latin typeface="Lora"/>
                <a:ea typeface="Lora"/>
                <a:cs typeface="Lora"/>
                <a:sym typeface="Lora"/>
              </a:rPr>
              <a:t>Self-attention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 in </a:t>
            </a:r>
            <a:r>
              <a:rPr b="1" lang="en" sz="1700">
                <a:latin typeface="Lora"/>
                <a:ea typeface="Lora"/>
                <a:cs typeface="Lora"/>
                <a:sym typeface="Lora"/>
              </a:rPr>
              <a:t>transformers</a:t>
            </a:r>
            <a:endParaRPr b="1" sz="1700"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ora"/>
              <a:buChar char="-"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What else is included in a </a:t>
            </a:r>
            <a:r>
              <a:rPr b="1" lang="en" sz="1700">
                <a:latin typeface="Lora"/>
                <a:ea typeface="Lora"/>
                <a:cs typeface="Lora"/>
                <a:sym typeface="Lora"/>
              </a:rPr>
              <a:t>transformer architecture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?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ora"/>
              <a:buChar char="-"/>
            </a:pPr>
            <a:r>
              <a:rPr b="1" lang="en" sz="1700">
                <a:latin typeface="Lora"/>
                <a:ea typeface="Lora"/>
                <a:cs typeface="Lora"/>
                <a:sym typeface="Lora"/>
              </a:rPr>
              <a:t>BERT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: training tasks, </a:t>
            </a:r>
            <a:r>
              <a:rPr i="1" lang="en" sz="1700">
                <a:latin typeface="Lora"/>
                <a:ea typeface="Lora"/>
                <a:cs typeface="Lora"/>
                <a:sym typeface="Lora"/>
              </a:rPr>
              <a:t>transfer learning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, and applications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ora"/>
              <a:buChar char="-"/>
            </a:pPr>
            <a:r>
              <a:rPr b="1" lang="en" sz="1700">
                <a:latin typeface="Lora"/>
                <a:ea typeface="Lora"/>
                <a:cs typeface="Lora"/>
                <a:sym typeface="Lora"/>
              </a:rPr>
              <a:t>Interpreting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lang="en" sz="1700">
                <a:latin typeface="Lora"/>
                <a:ea typeface="Lora"/>
                <a:cs typeface="Lora"/>
                <a:sym typeface="Lora"/>
              </a:rPr>
              <a:t>BERT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: some examples from the BERTology</a:t>
            </a:r>
            <a:endParaRPr sz="17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482400" y="1556500"/>
            <a:ext cx="8043900" cy="30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want to use self-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attention to produce a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representation of token </a:t>
            </a:r>
            <a:r>
              <a:rPr b="1" i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which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also includes information about all other elements in the sequence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(without using recurrence)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Take </a:t>
            </a:r>
            <a:r>
              <a:rPr i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as input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Convert it to a vector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Compare it to all other tokens in the sequence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Produce a new, </a:t>
            </a:r>
            <a:r>
              <a:rPr i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contextualized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representation of </a:t>
            </a:r>
            <a:r>
              <a:rPr i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(output)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want to do this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for all tokens </a:t>
            </a:r>
            <a:r>
              <a:rPr b="1" i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simultaneously </a:t>
            </a:r>
            <a:endParaRPr b="1"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1" name="Google Shape;111;p22"/>
          <p:cNvSpPr txBox="1"/>
          <p:nvPr>
            <p:ph type="title"/>
          </p:nvPr>
        </p:nvSpPr>
        <p:spPr>
          <a:xfrm>
            <a:off x="482400" y="883700"/>
            <a:ext cx="83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How does self-attention work in a transformer?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81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ora"/>
              <a:buAutoNum type="arabicPeriod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Initialize input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0" y="1525100"/>
            <a:ext cx="3717300" cy="32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The first thing we do is that we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initialize each of our input as a embedding vectors</a:t>
            </a:r>
            <a:endParaRPr b="1"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In this example, we use 3 inputs 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(i.e., three words) whose initial embedding has dimensionality 4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Lora"/>
                <a:ea typeface="Lora"/>
                <a:cs typeface="Lora"/>
                <a:sym typeface="Lora"/>
              </a:rPr>
              <a:t>Input 1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 = [1, 0, 1, 0]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Lora"/>
                <a:ea typeface="Lora"/>
                <a:cs typeface="Lora"/>
                <a:sym typeface="Lora"/>
              </a:rPr>
              <a:t>Input 2 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= [0, 2, 0, 2]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Lora"/>
                <a:ea typeface="Lora"/>
                <a:cs typeface="Lora"/>
                <a:sym typeface="Lora"/>
              </a:rPr>
              <a:t>Input 3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 = [1, 1, 1, 1]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This is just a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word embedding </a:t>
            </a:r>
            <a:endParaRPr b="1" sz="14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 </a:t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18" name="Google Shape;1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5775" y="1249454"/>
            <a:ext cx="5628231" cy="3381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